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9"/>
  </p:notesMasterIdLst>
  <p:sldIdLst>
    <p:sldId id="260" r:id="rId2"/>
    <p:sldId id="321" r:id="rId3"/>
    <p:sldId id="322" r:id="rId4"/>
    <p:sldId id="319" r:id="rId5"/>
    <p:sldId id="320" r:id="rId6"/>
    <p:sldId id="324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man Emerson" initials="NE" lastIdx="1" clrIdx="0">
    <p:extLst>
      <p:ext uri="{19B8F6BF-5375-455C-9EA6-DF929625EA0E}">
        <p15:presenceInfo xmlns:p15="http://schemas.microsoft.com/office/powerpoint/2012/main" userId="S-1-12-1-3336546751-1092555530-3923368627-55070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67712" autoAdjust="0"/>
  </p:normalViewPr>
  <p:slideViewPr>
    <p:cSldViewPr snapToGrid="0" snapToObjects="1">
      <p:cViewPr varScale="1">
        <p:scale>
          <a:sx n="79" d="100"/>
          <a:sy n="79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5T23:34:32.62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85F6-D104-7B47-8E0D-7F95E478466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23D73-C072-AA4C-88BF-2571EDC7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3D73-C072-AA4C-88BF-2571EDC7F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3D73-C072-AA4C-88BF-2571EDC7F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3D73-C072-AA4C-88BF-2571EDC7FC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3D73-C072-AA4C-88BF-2571EDC7F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23D73-C072-AA4C-88BF-2571EDC7F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5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3" descr="C:\Users\AAhmetovic\Desktop\logo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53" y="5721284"/>
            <a:ext cx="2149279" cy="46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31973" r="60204" b="52155"/>
          <a:stretch>
            <a:fillRect/>
          </a:stretch>
        </p:blipFill>
        <p:spPr bwMode="auto">
          <a:xfrm>
            <a:off x="10791841" y="5291750"/>
            <a:ext cx="1224280" cy="93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5" descr="ncca_rgb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1" y="5235210"/>
            <a:ext cx="1626235" cy="85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CA154B-5B85-8142-9B55-A7D13C12CF28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CA3BE4-317A-FE45-B131-362A559022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3" descr="C:\Users\AAhmetovic\Desktop\logo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53" y="5721284"/>
            <a:ext cx="2149279" cy="46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4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31973" r="60204" b="52155"/>
          <a:stretch>
            <a:fillRect/>
          </a:stretch>
        </p:blipFill>
        <p:spPr bwMode="auto">
          <a:xfrm>
            <a:off x="10791841" y="5291750"/>
            <a:ext cx="1224280" cy="93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5" descr="ncca_rgb.pn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1" y="5235210"/>
            <a:ext cx="1626235" cy="85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0.png"/><Relationship Id="rId18" Type="http://schemas.openxmlformats.org/officeDocument/2006/relationships/image" Target="../media/image39.svg"/><Relationship Id="rId3" Type="http://schemas.openxmlformats.org/officeDocument/2006/relationships/image" Target="../media/image15.png"/><Relationship Id="rId21" Type="http://schemas.openxmlformats.org/officeDocument/2006/relationships/comments" Target="../comments/comment1.xml"/><Relationship Id="rId7" Type="http://schemas.openxmlformats.org/officeDocument/2006/relationships/image" Target="../media/image17.png"/><Relationship Id="rId12" Type="http://schemas.openxmlformats.org/officeDocument/2006/relationships/image" Target="../media/image33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31.svg"/><Relationship Id="rId19" Type="http://schemas.openxmlformats.org/officeDocument/2006/relationships/image" Target="../media/image24.png"/><Relationship Id="rId4" Type="http://schemas.openxmlformats.org/officeDocument/2006/relationships/image" Target="../media/image25.sv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 descr="ncca_rg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0" y="5235210"/>
            <a:ext cx="1626235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42381" y="1170670"/>
            <a:ext cx="11628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Ongoing reporting </a:t>
            </a:r>
            <a:r>
              <a:rPr lang="en-IE" sz="4400" dirty="0">
                <a:latin typeface="Calibri" panose="020F0502020204030204" pitchFamily="34" charset="0"/>
                <a:cs typeface="Calibri" panose="020F0502020204030204" pitchFamily="34" charset="0"/>
              </a:rPr>
              <a:t>for Junior Cycle</a:t>
            </a:r>
          </a:p>
          <a:p>
            <a:pPr algn="ctr"/>
            <a:endParaRPr lang="en-I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sz="4400" dirty="0">
                <a:latin typeface="Calibri" panose="020F0502020204030204" pitchFamily="34" charset="0"/>
                <a:cs typeface="Calibri" panose="020F0502020204030204" pitchFamily="34" charset="0"/>
              </a:rPr>
              <a:t>Examples of Second Year Reports</a:t>
            </a:r>
          </a:p>
        </p:txBody>
      </p:sp>
    </p:spTree>
    <p:extLst>
      <p:ext uri="{BB962C8B-B14F-4D97-AF65-F5344CB8AC3E}">
        <p14:creationId xmlns:p14="http://schemas.microsoft.com/office/powerpoint/2010/main" val="77888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381" y="1170670"/>
            <a:ext cx="1162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latin typeface="Constantia" panose="02030602050306030303" pitchFamily="18" charset="0"/>
              </a:rPr>
              <a:t>            Schools will decide on the subjects  to include in their second year report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C8891BC2-C5D9-45B0-80A2-D0026810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9540" y="2306486"/>
            <a:ext cx="1070708" cy="10992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B4775513-26CD-4D9E-A37B-7A5239BDF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8463" y="2297537"/>
            <a:ext cx="1187937" cy="116370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3977A182-DE43-49EB-96AA-20207C9D2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815" y="2423988"/>
            <a:ext cx="1070708" cy="9752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09F1AEAC-DBE2-4EBC-AB0B-43D73AD65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3538" y="2329778"/>
            <a:ext cx="1070708" cy="105263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80A60993-7340-4317-AD60-EE53C29AD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4184" y="2329777"/>
            <a:ext cx="1312985" cy="1099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8BE496-795D-4372-94A9-F2339C7E7D85}"/>
              </a:ext>
            </a:extLst>
          </p:cNvPr>
          <p:cNvSpPr txBox="1"/>
          <p:nvPr/>
        </p:nvSpPr>
        <p:spPr>
          <a:xfrm>
            <a:off x="2719754" y="3790461"/>
            <a:ext cx="896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English                   Science             Business Studies       Modern Foreign            Visual Arts </a:t>
            </a:r>
          </a:p>
          <a:p>
            <a:r>
              <a:rPr lang="en-GB" b="1" dirty="0"/>
              <a:t>			                                               Languages</a:t>
            </a:r>
          </a:p>
        </p:txBody>
      </p:sp>
    </p:spTree>
    <p:extLst>
      <p:ext uri="{BB962C8B-B14F-4D97-AF65-F5344CB8AC3E}">
        <p14:creationId xmlns:p14="http://schemas.microsoft.com/office/powerpoint/2010/main" val="55508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8BE496-795D-4372-94A9-F2339C7E7D85}"/>
              </a:ext>
            </a:extLst>
          </p:cNvPr>
          <p:cNvSpPr txBox="1"/>
          <p:nvPr/>
        </p:nvSpPr>
        <p:spPr>
          <a:xfrm>
            <a:off x="1352062" y="3790461"/>
            <a:ext cx="1033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Maths</a:t>
            </a:r>
            <a:r>
              <a:rPr lang="en-US" b="1" dirty="0"/>
              <a:t>                     Music           Geography             History             Home Economics              Short Courses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08865FCB-6BC4-49B6-90A5-BBD510F28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062" y="2152114"/>
            <a:ext cx="976924" cy="1180123"/>
          </a:xfrm>
          <a:prstGeom prst="rect">
            <a:avLst/>
          </a:prstGeom>
        </p:spPr>
      </p:pic>
      <p:pic>
        <p:nvPicPr>
          <p:cNvPr id="5" name="Picture 4" descr="A picture containing music&#10;&#10;Description generated with high confidence">
            <a:extLst>
              <a:ext uri="{FF2B5EF4-FFF2-40B4-BE49-F238E27FC236}">
                <a16:creationId xmlns="" xmlns:a16="http://schemas.microsoft.com/office/drawing/2014/main" id="{37C79F3B-2FF2-4EB4-A579-1839A0F4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249" y="1953846"/>
            <a:ext cx="1173966" cy="1266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F51276D7-79E7-47DF-80A3-11F027DC9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9046" y="2152114"/>
            <a:ext cx="1103628" cy="10678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31F8404D-12EE-48EC-BB49-E37491C30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4063" y="2071077"/>
            <a:ext cx="1031629" cy="114886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1A3381A5-5C2D-44BA-82B6-85917C2DE4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7081" y="2152114"/>
            <a:ext cx="1148686" cy="10678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BB89A563-E810-4836-A077-2A688DACC464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758733" y="2264413"/>
            <a:ext cx="1162999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AFF13-7A94-470B-9517-3AB369B0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369" y="286603"/>
            <a:ext cx="7580924" cy="1450757"/>
          </a:xfrm>
        </p:spPr>
        <p:txBody>
          <a:bodyPr>
            <a:normAutofit/>
          </a:bodyPr>
          <a:lstStyle/>
          <a:p>
            <a:r>
              <a:rPr lang="en-GB" sz="2800" dirty="0"/>
              <a:t>             Schools will also decide on  other features </a:t>
            </a:r>
            <a:br>
              <a:rPr lang="en-GB" sz="2800" dirty="0"/>
            </a:br>
            <a:r>
              <a:rPr lang="en-GB" sz="2800" dirty="0"/>
              <a:t>                     they wish to include in their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FFE13CB-6B3A-448C-BDEB-9334CF53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3158" y="2153325"/>
            <a:ext cx="928350" cy="928350"/>
          </a:xfr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95D4277-33CC-4E92-9AB7-57A55DA51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2691" y="4309979"/>
            <a:ext cx="1173802" cy="9283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6B9ABF86-AB2D-4861-BA40-A4168EF57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2394" y="4309979"/>
            <a:ext cx="1092194" cy="9283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15033611-1FE6-4A91-98AF-3B156F937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2691" y="2110721"/>
            <a:ext cx="1173802" cy="97095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24278538-1A11-4950-AB25-DF69D8B23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9494" y="2110721"/>
            <a:ext cx="975212" cy="970954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A7FF3DE2-2758-48F4-9884-8417F9979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777989" y="2153325"/>
            <a:ext cx="1253420" cy="9709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7774F6A-5218-4E52-B3BB-E54D651F67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660" y="4309978"/>
            <a:ext cx="872631" cy="9283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="" xmlns:a16="http://schemas.microsoft.com/office/drawing/2014/main" id="{E7BBF406-403A-403B-8574-FEE283D919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4509" y="2110721"/>
            <a:ext cx="1333622" cy="10587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E77770-9B0D-4C7B-BCDC-EE35390654A1}"/>
              </a:ext>
            </a:extLst>
          </p:cNvPr>
          <p:cNvSpPr txBox="1"/>
          <p:nvPr/>
        </p:nvSpPr>
        <p:spPr>
          <a:xfrm>
            <a:off x="1250462" y="3429000"/>
            <a:ext cx="930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Exam          Classroom Based               Teachers’                    Wellbeing           Other Areas of</a:t>
            </a:r>
          </a:p>
          <a:p>
            <a:r>
              <a:rPr lang="en-GB" dirty="0"/>
              <a:t>                                   Assessment                    Comments                                                  Learning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CFAE86-9FE2-4971-A278-7A1CF81A2482}"/>
              </a:ext>
            </a:extLst>
          </p:cNvPr>
          <p:cNvSpPr txBox="1"/>
          <p:nvPr/>
        </p:nvSpPr>
        <p:spPr>
          <a:xfrm>
            <a:off x="1062893" y="5666154"/>
            <a:ext cx="930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Attendance/                    Effort                      Special                 Student Reflection        Summary </a:t>
            </a:r>
          </a:p>
          <a:p>
            <a:r>
              <a:rPr lang="en-GB" dirty="0"/>
              <a:t>    Time-keeping                                               Achievement                                                  Comment                                                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="" xmlns:a16="http://schemas.microsoft.com/office/drawing/2014/main" id="{4AFA89BC-2349-4AA9-A899-94C7F9376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71689" y="4334813"/>
            <a:ext cx="1092194" cy="92834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="" xmlns:a16="http://schemas.microsoft.com/office/drawing/2014/main" id="{E9866BA8-5E7C-4826-9A8D-8A44839EBF41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50000"/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7000935" y="4179117"/>
            <a:ext cx="1272330" cy="9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 descr="ncca_rg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8" y="5235210"/>
            <a:ext cx="1626235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42381" y="1170670"/>
            <a:ext cx="11628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Example of a Second Year Report – June 2019</a:t>
            </a:r>
          </a:p>
          <a:p>
            <a:pPr lvl="0" algn="ctr"/>
            <a:endParaRPr kumimoji="0" lang="en-GB" sz="44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lvl="0" algn="ctr"/>
            <a:r>
              <a:rPr lang="en-GB" sz="44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Example A 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FBF949-B9B4-4D59-A2A1-D6C98152091C}"/>
              </a:ext>
            </a:extLst>
          </p:cNvPr>
          <p:cNvSpPr txBox="1"/>
          <p:nvPr/>
        </p:nvSpPr>
        <p:spPr>
          <a:xfrm>
            <a:off x="3001108" y="4368800"/>
            <a:ext cx="59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960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83526A-D501-4029-94BF-ACAD3A77CBA3}"/>
              </a:ext>
            </a:extLst>
          </p:cNvPr>
          <p:cNvSpPr txBox="1"/>
          <p:nvPr/>
        </p:nvSpPr>
        <p:spPr>
          <a:xfrm>
            <a:off x="1766277" y="914398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Example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788A01-8DEF-4BD2-AFE0-D1900732918A}"/>
              </a:ext>
            </a:extLst>
          </p:cNvPr>
          <p:cNvSpPr txBox="1"/>
          <p:nvPr/>
        </p:nvSpPr>
        <p:spPr>
          <a:xfrm>
            <a:off x="1766277" y="1728450"/>
            <a:ext cx="87532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j-lt"/>
              </a:rPr>
              <a:t>Carrigmore</a:t>
            </a:r>
            <a:r>
              <a:rPr lang="en-GB" dirty="0" smtClean="0">
                <a:latin typeface="+mj-lt"/>
              </a:rPr>
              <a:t> Community </a:t>
            </a:r>
            <a:r>
              <a:rPr lang="en-GB" dirty="0">
                <a:latin typeface="+mj-lt"/>
              </a:rPr>
              <a:t>College has decided to develop a reporting template for second year students  in June 2019 based on the format and style  used for the Junior Cycle Profile of Achievement.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school  is reporting student performance in Classroom Based Assessments in English , Science and Business Studies  using the appropriate descriptors. </a:t>
            </a:r>
          </a:p>
          <a:p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r>
              <a:rPr lang="en-GB" dirty="0">
                <a:latin typeface="+mj-lt"/>
              </a:rPr>
              <a:t>The school has decided to continue with end of term examinations - although this decision  will be reviewed next year. The language of the SEC descriptors will be used to report performance for in-house examinations in English, Science and Business Studies.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school is developing </a:t>
            </a:r>
            <a:r>
              <a:rPr lang="en-GB" dirty="0" smtClean="0">
                <a:latin typeface="+mj-lt"/>
              </a:rPr>
              <a:t>its </a:t>
            </a:r>
            <a:r>
              <a:rPr lang="en-GB" dirty="0">
                <a:latin typeface="+mj-lt"/>
              </a:rPr>
              <a:t>reporting practice by </a:t>
            </a:r>
            <a:r>
              <a:rPr lang="en-GB" dirty="0" smtClean="0">
                <a:latin typeface="+mj-lt"/>
              </a:rPr>
              <a:t>allowing a </a:t>
            </a:r>
            <a:r>
              <a:rPr lang="en-GB" dirty="0">
                <a:latin typeface="+mj-lt"/>
              </a:rPr>
              <a:t>space for teachers to provide feedback on students’ learning in all subjects.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All other Junior Certificate subjects will have student  performance reported using grades</a:t>
            </a:r>
            <a:r>
              <a:rPr lang="en-GB" sz="2000" dirty="0">
                <a:latin typeface="+mj-lt"/>
              </a:rPr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10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816" y="1910864"/>
            <a:ext cx="10521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Saint Brigid’s Secondary  School has decided to develop a reporting template for Second Year students  in June 2019 based on the format and style  used for the Junior Cycle Profile of Achievement 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 The school  is reporting on student performance in Classroom Based Assessments in English , Science and Business Studies  using the appropriate descriptors. The school has decided not to use  end of term examinations for English , Science and Business Studies 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The school has been taking forward significant work on Wellbeing and it has been decided to include this on the report. The school is developing its reporting practice by allowing a space for teachers to provide feedback on students’ learning in all subjects.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All other Junior Certificate subjects will have student  performance reported using grades.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4816" y="1109472"/>
            <a:ext cx="683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1481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6444</TotalTime>
  <Words>366</Words>
  <Application>Microsoft Office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Constantia</vt:lpstr>
      <vt:lpstr>Retrospect</vt:lpstr>
      <vt:lpstr>PowerPoint Presentation</vt:lpstr>
      <vt:lpstr>PowerPoint Presentation</vt:lpstr>
      <vt:lpstr>PowerPoint Presentation</vt:lpstr>
      <vt:lpstr>             Schools will also decide on  other features                       they wish to include in their reports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Moriarty</dc:creator>
  <cp:lastModifiedBy>Aoife Rush</cp:lastModifiedBy>
  <cp:revision>91</cp:revision>
  <dcterms:created xsi:type="dcterms:W3CDTF">2017-01-06T12:42:58Z</dcterms:created>
  <dcterms:modified xsi:type="dcterms:W3CDTF">2018-07-05T13:11:13Z</dcterms:modified>
</cp:coreProperties>
</file>